
<file path=[Content_Types].xml><?xml version="1.0" encoding="utf-8"?>
<Types xmlns="http://schemas.openxmlformats.org/package/2006/content-types">
  <Default Extension="gif" ContentType="image/gif"/>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eg"/>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5"/>
  </p:notesMasterIdLst>
  <p:sldIdLst>
    <p:sldId id="256" r:id="rId2"/>
    <p:sldId id="258" r:id="rId3"/>
    <p:sldId id="299" r:id="rId4"/>
    <p:sldId id="260" r:id="rId5"/>
    <p:sldId id="302" r:id="rId6"/>
    <p:sldId id="304" r:id="rId7"/>
    <p:sldId id="305" r:id="rId8"/>
    <p:sldId id="309" r:id="rId9"/>
    <p:sldId id="310" r:id="rId10"/>
    <p:sldId id="268" r:id="rId11"/>
    <p:sldId id="276" r:id="rId12"/>
    <p:sldId id="277" r:id="rId13"/>
    <p:sldId id="279"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8C7F5C-6633-47E7-9AF4-57AB9503972B}">
  <a:tblStyle styleId="{7A8C7F5C-6633-47E7-9AF4-57AB950397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1fdc4dfe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1fdc4dfe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fdc4d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fdc4d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9c9ac616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9c9ac616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ctrTitle"/>
          </p:nvPr>
        </p:nvSpPr>
        <p:spPr>
          <a:xfrm>
            <a:off x="592425" y="594400"/>
            <a:ext cx="2691300" cy="1393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a:endParaRPr/>
          </a:p>
        </p:txBody>
      </p:sp>
      <p:sp>
        <p:nvSpPr>
          <p:cNvPr id="178" name="Google Shape;178;p23"/>
          <p:cNvSpPr txBox="1">
            <a:spLocks noGrp="1"/>
          </p:cNvSpPr>
          <p:nvPr>
            <p:ph type="subTitle" idx="1"/>
          </p:nvPr>
        </p:nvSpPr>
        <p:spPr>
          <a:xfrm>
            <a:off x="592423" y="1908225"/>
            <a:ext cx="2691300" cy="10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79" name="Google Shape;179;p23"/>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lang="en" sz="9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chemeClr val="dk1"/>
                </a:solidFill>
                <a:latin typeface="Montserrat"/>
                <a:ea typeface="Montserrat"/>
                <a:cs typeface="Montserrat"/>
                <a:sym typeface="Montserrat"/>
              </a:rPr>
              <a:t>, including icons by </a:t>
            </a:r>
            <a:r>
              <a:rPr lang="en" sz="9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chemeClr val="dk1"/>
                </a:solidFill>
                <a:latin typeface="Montserrat"/>
                <a:ea typeface="Montserrat"/>
                <a:cs typeface="Montserrat"/>
                <a:sym typeface="Montserrat"/>
              </a:rPr>
              <a:t>, infographics &amp; images by </a:t>
            </a:r>
            <a:r>
              <a:rPr lang="en" sz="9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chemeClr val="dk1"/>
                </a:solidFill>
                <a:latin typeface="Montserrat"/>
                <a:ea typeface="Montserrat"/>
                <a:cs typeface="Montserrat"/>
                <a:sym typeface="Montserrat"/>
              </a:rPr>
              <a:t> and illustrations by </a:t>
            </a:r>
            <a:r>
              <a:rPr lang="en" sz="9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9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marL="0" lvl="0" indent="0" algn="ctr" rtl="0">
              <a:lnSpc>
                <a:spcPct val="115000"/>
              </a:lnSpc>
              <a:spcBef>
                <a:spcPts val="300"/>
              </a:spcBef>
              <a:spcAft>
                <a:spcPts val="0"/>
              </a:spcAft>
              <a:buNone/>
            </a:pPr>
            <a:endParaRPr sz="900">
              <a:solidFill>
                <a:schemeClr val="dk1"/>
              </a:solidFill>
              <a:latin typeface="Montserrat"/>
              <a:ea typeface="Montserrat"/>
              <a:cs typeface="Montserrat"/>
              <a:sym typeface="Montserrat"/>
            </a:endParaRPr>
          </a:p>
          <a:p>
            <a:pPr marL="0" lvl="0" indent="0" algn="ctr" rtl="0">
              <a:spcBef>
                <a:spcPts val="0"/>
              </a:spcBef>
              <a:spcAft>
                <a:spcPts val="0"/>
              </a:spcAft>
              <a:buNone/>
            </a:pP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4836250" y="2931900"/>
            <a:ext cx="4035300" cy="66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786125" y="956698"/>
            <a:ext cx="2135400" cy="1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2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txBox="1">
            <a:spLocks noGrp="1"/>
          </p:cNvSpPr>
          <p:nvPr>
            <p:ph type="subTitle" idx="1"/>
          </p:nvPr>
        </p:nvSpPr>
        <p:spPr>
          <a:xfrm>
            <a:off x="5277425" y="3594000"/>
            <a:ext cx="3152700" cy="5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4" name="Google Shape;34;p5"/>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0" r:id="rId8"/>
    <p:sldLayoutId id="2147483665" r:id="rId9"/>
    <p:sldLayoutId id="2147483666" r:id="rId10"/>
    <p:sldLayoutId id="2147483667"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frontiersin.org/articles/10.3389/fneur.2014.00170/full" TargetMode="External"/><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trustinsights.ai/resources/thought-leadership/instant-insights/instant-insights-the-ai-machine-learning-lifecycl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openheart.bmj.com/content/8/1/e001442"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0"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Group No-87</a:t>
            </a:r>
            <a:endParaRPr dirty="0"/>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dk1"/>
                </a:solidFill>
              </a:rPr>
              <a:t>FINAL YEAR</a:t>
            </a:r>
            <a:br>
              <a:rPr lang="en" sz="4000" dirty="0">
                <a:solidFill>
                  <a:schemeClr val="dk1"/>
                </a:solidFill>
              </a:rPr>
            </a:br>
            <a:r>
              <a:rPr lang="en" sz="4000" dirty="0">
                <a:solidFill>
                  <a:schemeClr val="lt1"/>
                </a:solidFill>
              </a:rPr>
              <a:t>PROJECT PROPOSAL</a:t>
            </a:r>
            <a:endParaRPr sz="4000" dirty="0">
              <a:solidFill>
                <a:schemeClr val="lt1"/>
              </a:solidFill>
            </a:endParaRPr>
          </a:p>
        </p:txBody>
      </p:sp>
      <p:sp>
        <p:nvSpPr>
          <p:cNvPr id="196" name="Google Shape;196;p26"/>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our presentation begins</a:t>
            </a:r>
            <a:endParaRPr dirty="0"/>
          </a:p>
        </p:txBody>
      </p:sp>
      <p:pic>
        <p:nvPicPr>
          <p:cNvPr id="197" name="Google Shape;197;p26"/>
          <p:cNvPicPr preferRelativeResize="0"/>
          <p:nvPr/>
        </p:nvPicPr>
        <p:blipFill rotWithShape="1">
          <a:blip r:embed="rId3">
            <a:alphaModFix/>
          </a:blip>
          <a:srcRect l="13691" t="10709" r="13676" b="10717"/>
          <a:stretch/>
        </p:blipFill>
        <p:spPr>
          <a:xfrm>
            <a:off x="5120350" y="713351"/>
            <a:ext cx="3539024" cy="3828550"/>
          </a:xfrm>
          <a:prstGeom prst="rect">
            <a:avLst/>
          </a:prstGeom>
          <a:noFill/>
          <a:ln>
            <a:noFill/>
          </a:ln>
        </p:spPr>
      </p:pic>
      <p:pic>
        <p:nvPicPr>
          <p:cNvPr id="3" name="Picture 2">
            <a:extLst>
              <a:ext uri="{FF2B5EF4-FFF2-40B4-BE49-F238E27FC236}">
                <a16:creationId xmlns:a16="http://schemas.microsoft.com/office/drawing/2014/main" id="{EE777280-2670-4AFA-161A-63ABA76E807A}"/>
              </a:ext>
            </a:extLst>
          </p:cNvPr>
          <p:cNvPicPr>
            <a:picLocks noChangeAspect="1"/>
          </p:cNvPicPr>
          <p:nvPr/>
        </p:nvPicPr>
        <p:blipFill>
          <a:blip r:embed="rId4"/>
          <a:stretch>
            <a:fillRect/>
          </a:stretch>
        </p:blipFill>
        <p:spPr>
          <a:xfrm>
            <a:off x="1" y="1"/>
            <a:ext cx="785812" cy="7858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accent1"/>
                </a:solidFill>
              </a:rPr>
              <a:t>GOALS</a:t>
            </a:r>
            <a:endParaRPr dirty="0">
              <a:solidFill>
                <a:schemeClr val="accent1"/>
              </a:solidFill>
            </a:endParaRPr>
          </a:p>
        </p:txBody>
      </p:sp>
      <p:sp>
        <p:nvSpPr>
          <p:cNvPr id="389" name="Google Shape;389;p38"/>
          <p:cNvSpPr txBox="1">
            <a:spLocks noGrp="1"/>
          </p:cNvSpPr>
          <p:nvPr>
            <p:ph type="title"/>
          </p:nvPr>
        </p:nvSpPr>
        <p:spPr>
          <a:xfrm>
            <a:off x="60515" y="1787637"/>
            <a:ext cx="2190900" cy="44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GOAL 1</a:t>
            </a:r>
            <a:endParaRPr dirty="0"/>
          </a:p>
        </p:txBody>
      </p:sp>
      <p:sp>
        <p:nvSpPr>
          <p:cNvPr id="390" name="Google Shape;390;p38"/>
          <p:cNvSpPr txBox="1">
            <a:spLocks noGrp="1"/>
          </p:cNvSpPr>
          <p:nvPr>
            <p:ph type="subTitle" idx="1"/>
          </p:nvPr>
        </p:nvSpPr>
        <p:spPr>
          <a:xfrm>
            <a:off x="365401" y="2293513"/>
            <a:ext cx="3021489"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Developing a predictive model will can aid in early detection &amp; prevention of Heart Strokes.</a:t>
            </a:r>
            <a:endParaRPr dirty="0"/>
          </a:p>
        </p:txBody>
      </p:sp>
      <p:sp>
        <p:nvSpPr>
          <p:cNvPr id="393" name="Google Shape;393;p38"/>
          <p:cNvSpPr txBox="1">
            <a:spLocks noGrp="1"/>
          </p:cNvSpPr>
          <p:nvPr>
            <p:ph type="title" idx="4"/>
          </p:nvPr>
        </p:nvSpPr>
        <p:spPr>
          <a:xfrm>
            <a:off x="6478400" y="1845913"/>
            <a:ext cx="2190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2</a:t>
            </a:r>
            <a:endParaRPr dirty="0"/>
          </a:p>
        </p:txBody>
      </p:sp>
      <p:grpSp>
        <p:nvGrpSpPr>
          <p:cNvPr id="403" name="Google Shape;403;p38"/>
          <p:cNvGrpSpPr/>
          <p:nvPr/>
        </p:nvGrpSpPr>
        <p:grpSpPr>
          <a:xfrm>
            <a:off x="4688772" y="2366682"/>
            <a:ext cx="882300" cy="882300"/>
            <a:chOff x="4762787" y="2130600"/>
            <a:chExt cx="882300" cy="882300"/>
          </a:xfrm>
        </p:grpSpPr>
        <p:sp>
          <p:nvSpPr>
            <p:cNvPr id="404" name="Google Shape;404;p38"/>
            <p:cNvSpPr/>
            <p:nvPr/>
          </p:nvSpPr>
          <p:spPr>
            <a:xfrm>
              <a:off x="4762787" y="2130600"/>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8"/>
            <p:cNvGrpSpPr/>
            <p:nvPr/>
          </p:nvGrpSpPr>
          <p:grpSpPr>
            <a:xfrm>
              <a:off x="4995524" y="2363506"/>
              <a:ext cx="416820" cy="416475"/>
              <a:chOff x="1310075" y="3980250"/>
              <a:chExt cx="297750" cy="297525"/>
            </a:xfrm>
          </p:grpSpPr>
          <p:sp>
            <p:nvSpPr>
              <p:cNvPr id="406" name="Google Shape;406;p3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 name="Google Shape;416;p38"/>
          <p:cNvGrpSpPr/>
          <p:nvPr/>
        </p:nvGrpSpPr>
        <p:grpSpPr>
          <a:xfrm>
            <a:off x="3547415" y="2366675"/>
            <a:ext cx="882300" cy="882300"/>
            <a:chOff x="3492962" y="2130600"/>
            <a:chExt cx="882300" cy="882300"/>
          </a:xfrm>
        </p:grpSpPr>
        <p:sp>
          <p:nvSpPr>
            <p:cNvPr id="417" name="Google Shape;417;p38"/>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8"/>
            <p:cNvGrpSpPr/>
            <p:nvPr/>
          </p:nvGrpSpPr>
          <p:grpSpPr>
            <a:xfrm>
              <a:off x="3731308" y="2364460"/>
              <a:ext cx="414615" cy="414586"/>
              <a:chOff x="3497300" y="3227275"/>
              <a:chExt cx="296175" cy="296175"/>
            </a:xfrm>
          </p:grpSpPr>
          <p:sp>
            <p:nvSpPr>
              <p:cNvPr id="419" name="Google Shape;419;p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30D46CC5-8158-5D0E-A73A-FB69D2F40B9C}"/>
              </a:ext>
            </a:extLst>
          </p:cNvPr>
          <p:cNvSpPr>
            <a:spLocks noGrp="1"/>
          </p:cNvSpPr>
          <p:nvPr>
            <p:ph type="subTitle" idx="5"/>
          </p:nvPr>
        </p:nvSpPr>
        <p:spPr>
          <a:xfrm>
            <a:off x="5412344" y="2256071"/>
            <a:ext cx="3301889" cy="564300"/>
          </a:xfrm>
        </p:spPr>
        <p:txBody>
          <a:bodyPr/>
          <a:lstStyle/>
          <a:p>
            <a:r>
              <a:rPr lang="en-US" sz="1400" dirty="0"/>
              <a:t>       It involves understanding and implementation of various machine learning algorithms, which can be a great opportunity for us to enhance our machine learning skills.</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l="9975" t="12586" r="9959" b="12586"/>
          <a:stretch/>
        </p:blipFill>
        <p:spPr>
          <a:xfrm>
            <a:off x="2291782" y="2170264"/>
            <a:ext cx="3803620" cy="2924413"/>
          </a:xfrm>
          <a:prstGeom prst="rect">
            <a:avLst/>
          </a:prstGeom>
          <a:noFill/>
          <a:ln>
            <a:noFill/>
          </a:ln>
        </p:spPr>
      </p:pic>
      <p:sp>
        <p:nvSpPr>
          <p:cNvPr id="605" name="Google Shape;605;p4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MONTHLY </a:t>
            </a:r>
            <a:r>
              <a:rPr lang="en" dirty="0">
                <a:solidFill>
                  <a:schemeClr val="dk2"/>
                </a:solidFill>
              </a:rPr>
              <a:t>TIMELINE</a:t>
            </a:r>
            <a:endParaRPr dirty="0">
              <a:solidFill>
                <a:schemeClr val="dk2"/>
              </a:solidFill>
            </a:endParaRPr>
          </a:p>
        </p:txBody>
      </p:sp>
      <p:sp>
        <p:nvSpPr>
          <p:cNvPr id="606" name="Google Shape;606;p46"/>
          <p:cNvSpPr txBox="1">
            <a:spLocks noGrp="1"/>
          </p:cNvSpPr>
          <p:nvPr>
            <p:ph type="title" idx="4294967295"/>
          </p:nvPr>
        </p:nvSpPr>
        <p:spPr>
          <a:xfrm>
            <a:off x="479125" y="1168816"/>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2"/>
                </a:solidFill>
              </a:rPr>
              <a:t>September</a:t>
            </a:r>
            <a:endParaRPr sz="2000" dirty="0">
              <a:solidFill>
                <a:schemeClr val="dk2"/>
              </a:solidFill>
            </a:endParaRPr>
          </a:p>
        </p:txBody>
      </p:sp>
      <p:sp>
        <p:nvSpPr>
          <p:cNvPr id="607" name="Google Shape;607;p46"/>
          <p:cNvSpPr txBox="1">
            <a:spLocks noGrp="1"/>
          </p:cNvSpPr>
          <p:nvPr>
            <p:ph type="subTitle" idx="4294967295"/>
          </p:nvPr>
        </p:nvSpPr>
        <p:spPr>
          <a:xfrm>
            <a:off x="479125" y="1740865"/>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200" dirty="0"/>
              <a:t>We will start the project with datasets.</a:t>
            </a:r>
          </a:p>
        </p:txBody>
      </p:sp>
      <p:sp>
        <p:nvSpPr>
          <p:cNvPr id="608" name="Google Shape;608;p46"/>
          <p:cNvSpPr txBox="1">
            <a:spLocks noGrp="1"/>
          </p:cNvSpPr>
          <p:nvPr>
            <p:ph type="title" idx="4294967295"/>
          </p:nvPr>
        </p:nvSpPr>
        <p:spPr>
          <a:xfrm>
            <a:off x="6764246" y="1143869"/>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November</a:t>
            </a:r>
            <a:endParaRPr sz="2000" dirty="0">
              <a:solidFill>
                <a:schemeClr val="dk2"/>
              </a:solidFill>
            </a:endParaRPr>
          </a:p>
        </p:txBody>
      </p:sp>
      <p:sp>
        <p:nvSpPr>
          <p:cNvPr id="609" name="Google Shape;609;p46"/>
          <p:cNvSpPr txBox="1">
            <a:spLocks noGrp="1"/>
          </p:cNvSpPr>
          <p:nvPr>
            <p:ph type="subTitle" idx="4294967295"/>
          </p:nvPr>
        </p:nvSpPr>
        <p:spPr>
          <a:xfrm>
            <a:off x="6764246" y="1610288"/>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N" sz="1200" dirty="0"/>
              <a:t>Apply these algorithms on dataset to train and test the model.</a:t>
            </a:r>
            <a:endParaRPr sz="1200" dirty="0"/>
          </a:p>
        </p:txBody>
      </p:sp>
      <p:sp>
        <p:nvSpPr>
          <p:cNvPr id="612" name="Google Shape;612;p46"/>
          <p:cNvSpPr txBox="1">
            <a:spLocks noGrp="1"/>
          </p:cNvSpPr>
          <p:nvPr>
            <p:ph type="title" idx="4294967295"/>
          </p:nvPr>
        </p:nvSpPr>
        <p:spPr>
          <a:xfrm>
            <a:off x="424321" y="3206307"/>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2"/>
                </a:solidFill>
              </a:rPr>
              <a:t>October</a:t>
            </a:r>
            <a:endParaRPr sz="2000" dirty="0">
              <a:solidFill>
                <a:schemeClr val="dk2"/>
              </a:solidFill>
            </a:endParaRPr>
          </a:p>
        </p:txBody>
      </p:sp>
      <p:sp>
        <p:nvSpPr>
          <p:cNvPr id="613" name="Google Shape;613;p46"/>
          <p:cNvSpPr txBox="1">
            <a:spLocks noGrp="1"/>
          </p:cNvSpPr>
          <p:nvPr>
            <p:ph type="subTitle" idx="4294967295"/>
          </p:nvPr>
        </p:nvSpPr>
        <p:spPr>
          <a:xfrm>
            <a:off x="424321" y="3632471"/>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N" sz="1200" dirty="0"/>
              <a:t>Learn about several algorithms.</a:t>
            </a:r>
            <a:endParaRPr sz="1200" dirty="0"/>
          </a:p>
        </p:txBody>
      </p:sp>
      <p:sp>
        <p:nvSpPr>
          <p:cNvPr id="614" name="Google Shape;614;p46"/>
          <p:cNvSpPr txBox="1">
            <a:spLocks noGrp="1"/>
          </p:cNvSpPr>
          <p:nvPr>
            <p:ph type="title" idx="4294967295"/>
          </p:nvPr>
        </p:nvSpPr>
        <p:spPr>
          <a:xfrm>
            <a:off x="6833557" y="3086368"/>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December</a:t>
            </a:r>
            <a:endParaRPr sz="2000" dirty="0">
              <a:solidFill>
                <a:schemeClr val="dk2"/>
              </a:solidFill>
            </a:endParaRPr>
          </a:p>
        </p:txBody>
      </p:sp>
      <p:sp>
        <p:nvSpPr>
          <p:cNvPr id="615" name="Google Shape;615;p46"/>
          <p:cNvSpPr txBox="1">
            <a:spLocks noGrp="1"/>
          </p:cNvSpPr>
          <p:nvPr>
            <p:ph type="subTitle" idx="4294967295"/>
          </p:nvPr>
        </p:nvSpPr>
        <p:spPr>
          <a:xfrm>
            <a:off x="6862187" y="3540811"/>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200" dirty="0"/>
              <a:t>We will do the research work &amp; complete the project.</a:t>
            </a:r>
            <a:endParaRPr sz="1200" dirty="0"/>
          </a:p>
        </p:txBody>
      </p:sp>
      <p:grpSp>
        <p:nvGrpSpPr>
          <p:cNvPr id="616" name="Google Shape;616;p46"/>
          <p:cNvGrpSpPr/>
          <p:nvPr/>
        </p:nvGrpSpPr>
        <p:grpSpPr>
          <a:xfrm>
            <a:off x="791632" y="2045421"/>
            <a:ext cx="6970034" cy="1832150"/>
            <a:chOff x="1258675" y="2825513"/>
            <a:chExt cx="6626650" cy="1832150"/>
          </a:xfrm>
        </p:grpSpPr>
        <p:sp>
          <p:nvSpPr>
            <p:cNvPr id="617" name="Google Shape;617;p46"/>
            <p:cNvSpPr/>
            <p:nvPr/>
          </p:nvSpPr>
          <p:spPr>
            <a:xfrm>
              <a:off x="1349550" y="3213350"/>
              <a:ext cx="1738725" cy="1089925"/>
            </a:xfrm>
            <a:custGeom>
              <a:avLst/>
              <a:gdLst/>
              <a:ahLst/>
              <a:cxnLst/>
              <a:rect l="l" t="t" r="r" b="b"/>
              <a:pathLst>
                <a:path w="69549" h="43597" extrusionOk="0">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618" name="Google Shape;618;p46"/>
            <p:cNvSpPr/>
            <p:nvPr/>
          </p:nvSpPr>
          <p:spPr>
            <a:xfrm>
              <a:off x="4578455" y="2825513"/>
              <a:ext cx="3223100" cy="1832150"/>
            </a:xfrm>
            <a:custGeom>
              <a:avLst/>
              <a:gdLst/>
              <a:ahLst/>
              <a:cxnLst/>
              <a:rect l="l" t="t" r="r" b="b"/>
              <a:pathLst>
                <a:path w="128924" h="73286" extrusionOk="0">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w="9525" cap="flat" cmpd="sng">
              <a:solidFill>
                <a:schemeClr val="dk2"/>
              </a:solidFill>
              <a:prstDash val="solid"/>
              <a:round/>
              <a:headEnd type="none" w="med" len="med"/>
              <a:tailEnd type="none" w="med" len="med"/>
            </a:ln>
          </p:spPr>
          <p:txBody>
            <a:bodyPr/>
            <a:lstStyle/>
            <a:p>
              <a:endParaRPr lang="en-US"/>
            </a:p>
          </p:txBody>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0" y="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642" name="Google Shape;642;p47"/>
          <p:cNvSpPr txBox="1">
            <a:spLocks noGrp="1"/>
          </p:cNvSpPr>
          <p:nvPr>
            <p:ph type="title" idx="4294967295"/>
          </p:nvPr>
        </p:nvSpPr>
        <p:spPr>
          <a:xfrm>
            <a:off x="1417650" y="1551482"/>
            <a:ext cx="6564612" cy="213355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sz="3200">
                <a:solidFill>
                  <a:schemeClr val="dk2"/>
                </a:solidFill>
              </a:rPr>
              <a:t>Divyansh Sharma</a:t>
            </a:r>
            <a:br>
              <a:rPr lang="en" sz="3200">
                <a:solidFill>
                  <a:schemeClr val="dk2"/>
                </a:solidFill>
              </a:rPr>
            </a:br>
            <a:r>
              <a:rPr lang="en" sz="3200">
                <a:solidFill>
                  <a:schemeClr val="dk2"/>
                </a:solidFill>
              </a:rPr>
              <a:t>Garima Yadav</a:t>
            </a:r>
            <a:br>
              <a:rPr lang="en" sz="3200" dirty="0">
                <a:solidFill>
                  <a:schemeClr val="dk2"/>
                </a:solidFill>
              </a:rPr>
            </a:br>
            <a:r>
              <a:rPr lang="en" sz="3200" dirty="0">
                <a:solidFill>
                  <a:schemeClr val="dk2"/>
                </a:solidFill>
              </a:rPr>
              <a:t>Muskan Sharma</a:t>
            </a:r>
            <a:br>
              <a:rPr lang="en" sz="3200" dirty="0">
                <a:solidFill>
                  <a:schemeClr val="dk2"/>
                </a:solidFill>
              </a:rPr>
            </a:br>
            <a:r>
              <a:rPr lang="en" sz="3200" dirty="0">
                <a:solidFill>
                  <a:schemeClr val="dk2"/>
                </a:solidFill>
              </a:rPr>
              <a:t>Priyansh Sharma</a:t>
            </a:r>
            <a:endParaRPr sz="3200"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49"/>
          <p:cNvPicPr preferRelativeResize="0"/>
          <p:nvPr/>
        </p:nvPicPr>
        <p:blipFill rotWithShape="1">
          <a:blip r:embed="rId3">
            <a:alphaModFix/>
          </a:blip>
          <a:srcRect r="4443" b="13329"/>
          <a:stretch/>
        </p:blipFill>
        <p:spPr>
          <a:xfrm>
            <a:off x="4229075" y="685800"/>
            <a:ext cx="4914926" cy="4457700"/>
          </a:xfrm>
          <a:prstGeom prst="rect">
            <a:avLst/>
          </a:prstGeom>
          <a:noFill/>
          <a:ln>
            <a:noFill/>
          </a:ln>
        </p:spPr>
      </p:pic>
      <p:sp>
        <p:nvSpPr>
          <p:cNvPr id="667" name="Google Shape;667;p49"/>
          <p:cNvSpPr txBox="1">
            <a:spLocks noGrp="1"/>
          </p:cNvSpPr>
          <p:nvPr>
            <p:ph type="ctrTitle"/>
          </p:nvPr>
        </p:nvSpPr>
        <p:spPr>
          <a:xfrm>
            <a:off x="564993" y="1254000"/>
            <a:ext cx="2691300" cy="13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THANK</a:t>
            </a:r>
            <a:endParaRPr dirty="0"/>
          </a:p>
          <a:p>
            <a:pPr marL="0" lvl="0" indent="0" algn="ctr" rtl="0">
              <a:spcBef>
                <a:spcPts val="0"/>
              </a:spcBef>
              <a:spcAft>
                <a:spcPts val="0"/>
              </a:spcAft>
              <a:buNone/>
            </a:pPr>
            <a:r>
              <a:rPr lang="en" dirty="0">
                <a:solidFill>
                  <a:schemeClr val="lt1"/>
                </a:solidFill>
              </a:rPr>
              <a:t>YOU!!!!!</a:t>
            </a:r>
            <a:endParaRPr dirty="0">
              <a:solidFill>
                <a:schemeClr val="lt1"/>
              </a:solidFill>
            </a:endParaRPr>
          </a:p>
        </p:txBody>
      </p:sp>
      <p:grpSp>
        <p:nvGrpSpPr>
          <p:cNvPr id="688" name="Google Shape;688;p49"/>
          <p:cNvGrpSpPr/>
          <p:nvPr/>
        </p:nvGrpSpPr>
        <p:grpSpPr>
          <a:xfrm>
            <a:off x="0" y="0"/>
            <a:ext cx="9143975" cy="5143500"/>
            <a:chOff x="0" y="0"/>
            <a:chExt cx="9143975" cy="5143500"/>
          </a:xfrm>
        </p:grpSpPr>
        <p:sp>
          <p:nvSpPr>
            <p:cNvPr id="689" name="Google Shape;689;p49"/>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6"/>
                </a:solidFill>
              </a:rPr>
              <a:t>TABLE </a:t>
            </a:r>
            <a:r>
              <a:rPr lang="en" sz="3600" dirty="0">
                <a:solidFill>
                  <a:schemeClr val="lt2"/>
                </a:solidFill>
              </a:rPr>
              <a:t>OF </a:t>
            </a:r>
            <a:r>
              <a:rPr lang="en" sz="3600" dirty="0">
                <a:solidFill>
                  <a:schemeClr val="accent1"/>
                </a:solidFill>
              </a:rPr>
              <a:t>CONTENTS</a:t>
            </a:r>
            <a:endParaRPr sz="3600" dirty="0">
              <a:solidFill>
                <a:schemeClr val="accent1"/>
              </a:solidFill>
            </a:endParaRPr>
          </a:p>
        </p:txBody>
      </p:sp>
      <p:sp>
        <p:nvSpPr>
          <p:cNvPr id="209" name="Google Shape;209;p28"/>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THE PROJECT</a:t>
            </a:r>
            <a:endParaRPr/>
          </a:p>
        </p:txBody>
      </p:sp>
      <p:sp>
        <p:nvSpPr>
          <p:cNvPr id="211" name="Google Shape;211;p28"/>
          <p:cNvSpPr txBox="1">
            <a:spLocks noGrp="1"/>
          </p:cNvSpPr>
          <p:nvPr>
            <p:ph type="title" idx="2"/>
          </p:nvPr>
        </p:nvSpPr>
        <p:spPr>
          <a:xfrm>
            <a:off x="9708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28"/>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Tech Stack</a:t>
            </a:r>
            <a:endParaRPr dirty="0"/>
          </a:p>
        </p:txBody>
      </p:sp>
      <p:sp>
        <p:nvSpPr>
          <p:cNvPr id="214" name="Google Shape;214;p28"/>
          <p:cNvSpPr txBox="1">
            <a:spLocks noGrp="1"/>
          </p:cNvSpPr>
          <p:nvPr>
            <p:ph type="title" idx="5"/>
          </p:nvPr>
        </p:nvSpPr>
        <p:spPr>
          <a:xfrm>
            <a:off x="368130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 name="Google Shape;215;p28"/>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Google </a:t>
            </a:r>
            <a:r>
              <a:rPr lang="en-US" dirty="0" err="1"/>
              <a:t>Colab</a:t>
            </a:r>
            <a:r>
              <a:rPr lang="en-US" dirty="0"/>
              <a:t> &amp; Machine Learning</a:t>
            </a:r>
            <a:endParaRPr dirty="0"/>
          </a:p>
        </p:txBody>
      </p:sp>
      <p:sp>
        <p:nvSpPr>
          <p:cNvPr id="217" name="Google Shape;217;p28"/>
          <p:cNvSpPr txBox="1">
            <a:spLocks noGrp="1"/>
          </p:cNvSpPr>
          <p:nvPr>
            <p:ph type="title" idx="8"/>
          </p:nvPr>
        </p:nvSpPr>
        <p:spPr>
          <a:xfrm>
            <a:off x="63917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 name="Google Shape;218;p28"/>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Research Area</a:t>
            </a:r>
            <a:endParaRPr dirty="0"/>
          </a:p>
        </p:txBody>
      </p:sp>
      <p:sp>
        <p:nvSpPr>
          <p:cNvPr id="220" name="Google Shape;220;p28"/>
          <p:cNvSpPr txBox="1">
            <a:spLocks noGrp="1"/>
          </p:cNvSpPr>
          <p:nvPr>
            <p:ph type="title" idx="14"/>
          </p:nvPr>
        </p:nvSpPr>
        <p:spPr>
          <a:xfrm>
            <a:off x="9708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1" name="Google Shape;221;p28"/>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Goals </a:t>
            </a:r>
            <a:endParaRPr dirty="0"/>
          </a:p>
        </p:txBody>
      </p:sp>
      <p:sp>
        <p:nvSpPr>
          <p:cNvPr id="223" name="Google Shape;223;p28"/>
          <p:cNvSpPr txBox="1">
            <a:spLocks noGrp="1"/>
          </p:cNvSpPr>
          <p:nvPr>
            <p:ph type="title" idx="17"/>
          </p:nvPr>
        </p:nvSpPr>
        <p:spPr>
          <a:xfrm>
            <a:off x="368130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4" name="Google Shape;224;p28"/>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226" name="Google Shape;226;p28"/>
          <p:cNvSpPr txBox="1">
            <a:spLocks noGrp="1"/>
          </p:cNvSpPr>
          <p:nvPr>
            <p:ph type="title" idx="20"/>
          </p:nvPr>
        </p:nvSpPr>
        <p:spPr>
          <a:xfrm>
            <a:off x="63917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7245-0304-4120-889D-749990F47C09}"/>
              </a:ext>
            </a:extLst>
          </p:cNvPr>
          <p:cNvSpPr>
            <a:spLocks noGrp="1"/>
          </p:cNvSpPr>
          <p:nvPr>
            <p:ph type="title"/>
          </p:nvPr>
        </p:nvSpPr>
        <p:spPr>
          <a:xfrm>
            <a:off x="467072" y="507376"/>
            <a:ext cx="2847628" cy="1049962"/>
          </a:xfrm>
        </p:spPr>
        <p:txBody>
          <a:bodyPr/>
          <a:lstStyle/>
          <a:p>
            <a:pPr algn="ctr"/>
            <a:r>
              <a:rPr lang="en" sz="3200" dirty="0">
                <a:solidFill>
                  <a:schemeClr val="lt2"/>
                </a:solidFill>
              </a:rPr>
              <a:t>ABOUT THE</a:t>
            </a:r>
            <a:r>
              <a:rPr lang="en" sz="3200" dirty="0"/>
              <a:t> </a:t>
            </a:r>
            <a:r>
              <a:rPr lang="en" sz="3200" dirty="0">
                <a:solidFill>
                  <a:schemeClr val="accent1"/>
                </a:solidFill>
              </a:rPr>
              <a:t>PROJECT</a:t>
            </a:r>
            <a:endParaRPr lang="en-US" sz="3200" dirty="0"/>
          </a:p>
        </p:txBody>
      </p:sp>
      <p:sp>
        <p:nvSpPr>
          <p:cNvPr id="3" name="Subtitle 2">
            <a:extLst>
              <a:ext uri="{FF2B5EF4-FFF2-40B4-BE49-F238E27FC236}">
                <a16:creationId xmlns:a16="http://schemas.microsoft.com/office/drawing/2014/main" id="{3D44C782-A1C9-8C6F-0D58-E8FDAD475EFE}"/>
              </a:ext>
            </a:extLst>
          </p:cNvPr>
          <p:cNvSpPr>
            <a:spLocks noGrp="1"/>
          </p:cNvSpPr>
          <p:nvPr>
            <p:ph type="subTitle" idx="1"/>
          </p:nvPr>
        </p:nvSpPr>
        <p:spPr>
          <a:xfrm>
            <a:off x="64178" y="1723124"/>
            <a:ext cx="3317455" cy="2913000"/>
          </a:xfrm>
        </p:spPr>
        <p:txBody>
          <a:bodyPr/>
          <a:lstStyle/>
          <a:p>
            <a:pPr algn="just"/>
            <a:r>
              <a:rPr lang="en-US" dirty="0"/>
              <a:t>       In this  project we will create a Heart Stroke Prediction Machine Learning Model as now a days strokes are global health concerns, demanding swift medical attention due to it’s severity &amp; high mortality rates.</a:t>
            </a:r>
          </a:p>
        </p:txBody>
      </p:sp>
      <p:pic>
        <p:nvPicPr>
          <p:cNvPr id="6" name="Picture 5">
            <a:extLst>
              <a:ext uri="{FF2B5EF4-FFF2-40B4-BE49-F238E27FC236}">
                <a16:creationId xmlns:a16="http://schemas.microsoft.com/office/drawing/2014/main" id="{933B2C05-5264-A9B0-6886-8D149C74C0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64745" y="973199"/>
            <a:ext cx="5207792" cy="3562933"/>
          </a:xfrm>
          <a:prstGeom prst="rect">
            <a:avLst/>
          </a:prstGeom>
        </p:spPr>
      </p:pic>
    </p:spTree>
    <p:extLst>
      <p:ext uri="{BB962C8B-B14F-4D97-AF65-F5344CB8AC3E}">
        <p14:creationId xmlns:p14="http://schemas.microsoft.com/office/powerpoint/2010/main" val="265471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idx="6"/>
          </p:nvPr>
        </p:nvSpPr>
        <p:spPr>
          <a:xfrm>
            <a:off x="400050" y="521493"/>
            <a:ext cx="8279606" cy="700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WHAT WE ARE</a:t>
            </a:r>
            <a:r>
              <a:rPr lang="en" dirty="0"/>
              <a:t> </a:t>
            </a:r>
            <a:r>
              <a:rPr lang="en" dirty="0">
                <a:solidFill>
                  <a:schemeClr val="accent1"/>
                </a:solidFill>
              </a:rPr>
              <a:t>WORKING ON</a:t>
            </a:r>
            <a:endParaRPr dirty="0">
              <a:solidFill>
                <a:schemeClr val="accent1"/>
              </a:solidFill>
            </a:endParaRPr>
          </a:p>
        </p:txBody>
      </p:sp>
      <p:sp>
        <p:nvSpPr>
          <p:cNvPr id="7" name="Subtitle 6">
            <a:extLst>
              <a:ext uri="{FF2B5EF4-FFF2-40B4-BE49-F238E27FC236}">
                <a16:creationId xmlns:a16="http://schemas.microsoft.com/office/drawing/2014/main" id="{5ED06105-05E4-60F3-1F5E-3F579C3160AE}"/>
              </a:ext>
            </a:extLst>
          </p:cNvPr>
          <p:cNvSpPr>
            <a:spLocks noGrp="1"/>
          </p:cNvSpPr>
          <p:nvPr>
            <p:ph type="subTitle" idx="3"/>
          </p:nvPr>
        </p:nvSpPr>
        <p:spPr>
          <a:xfrm>
            <a:off x="1285874" y="1721644"/>
            <a:ext cx="6879431" cy="2124747"/>
          </a:xfrm>
        </p:spPr>
        <p:txBody>
          <a:bodyPr/>
          <a:lstStyle/>
          <a:p>
            <a:pPr algn="l">
              <a:buFont typeface="Arial" panose="020B0604020202020204" pitchFamily="34" charset="0"/>
              <a:buChar char="•"/>
            </a:pPr>
            <a:r>
              <a:rPr lang="en-US" dirty="0"/>
              <a:t>We will  propose a Machine learning model which can predict and detect whether a person can have a heart stroke or not. </a:t>
            </a:r>
          </a:p>
          <a:p>
            <a:pPr marL="139700" indent="0" algn="l"/>
            <a:endParaRPr lang="en-US" dirty="0"/>
          </a:p>
          <a:p>
            <a:pPr algn="l">
              <a:buFont typeface="Arial" panose="020B0604020202020204" pitchFamily="34" charset="0"/>
              <a:buChar char="•"/>
            </a:pPr>
            <a:r>
              <a:rPr lang="en-US" dirty="0"/>
              <a:t>The datasets that we will use have several parameters such as hypertension, heart disease history, BMI, smoking status &amp; alcohol consumption.</a:t>
            </a:r>
          </a:p>
          <a:p>
            <a:pPr marL="139700" indent="0" algn="l"/>
            <a:endParaRPr lang="en-US" dirty="0"/>
          </a:p>
          <a:p>
            <a:pPr algn="l">
              <a:buFont typeface="Arial" panose="020B0604020202020204" pitchFamily="34" charset="0"/>
              <a:buChar char="•"/>
            </a:pPr>
            <a:r>
              <a:rPr lang="en-US" dirty="0"/>
              <a:t> We will use several algorithms so that we can the make the prediction even of that person whose some data is missing.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12DC9-A889-FF74-9832-0809CFC34C75}"/>
              </a:ext>
            </a:extLst>
          </p:cNvPr>
          <p:cNvSpPr>
            <a:spLocks noGrp="1"/>
          </p:cNvSpPr>
          <p:nvPr>
            <p:ph type="body" idx="1"/>
          </p:nvPr>
        </p:nvSpPr>
        <p:spPr>
          <a:xfrm>
            <a:off x="606475" y="1779762"/>
            <a:ext cx="3365400" cy="2819732"/>
          </a:xfrm>
        </p:spPr>
        <p:txBody>
          <a:bodyPr/>
          <a:lstStyle/>
          <a:p>
            <a:r>
              <a:rPr lang="en-US" sz="1800" b="0" i="0" dirty="0">
                <a:solidFill>
                  <a:srgbClr val="333333"/>
                </a:solidFill>
                <a:effectLst/>
                <a:latin typeface="inter-regular"/>
              </a:rPr>
              <a:t>Programming </a:t>
            </a:r>
            <a:r>
              <a:rPr lang="en-IN" sz="1800" b="0" i="0" dirty="0">
                <a:solidFill>
                  <a:srgbClr val="333333"/>
                </a:solidFill>
                <a:effectLst/>
                <a:latin typeface="inter-regular"/>
              </a:rPr>
              <a:t>Languages </a:t>
            </a:r>
            <a:endParaRPr lang="en-US" sz="1800" b="0" i="0" dirty="0">
              <a:solidFill>
                <a:srgbClr val="333333"/>
              </a:solidFill>
              <a:effectLst/>
              <a:latin typeface="inter-regular"/>
            </a:endParaRPr>
          </a:p>
          <a:p>
            <a:endParaRPr lang="en-US" sz="1800" dirty="0">
              <a:solidFill>
                <a:srgbClr val="333333"/>
              </a:solidFill>
              <a:latin typeface="inter-regular"/>
            </a:endParaRPr>
          </a:p>
          <a:p>
            <a:r>
              <a:rPr lang="en-US" sz="1800" dirty="0">
                <a:solidFill>
                  <a:srgbClr val="333333"/>
                </a:solidFill>
                <a:latin typeface="inter-regular"/>
              </a:rPr>
              <a:t>Datasets for Training &amp; Testing</a:t>
            </a:r>
            <a:endParaRPr lang="en-US" sz="1800" b="0" i="0" dirty="0">
              <a:solidFill>
                <a:srgbClr val="333333"/>
              </a:solidFill>
              <a:effectLst/>
              <a:latin typeface="inter-regular"/>
            </a:endParaRPr>
          </a:p>
          <a:p>
            <a:endParaRPr lang="en-US" sz="1800" dirty="0">
              <a:solidFill>
                <a:srgbClr val="333333"/>
              </a:solidFill>
              <a:latin typeface="inter-regular"/>
            </a:endParaRPr>
          </a:p>
          <a:p>
            <a:r>
              <a:rPr lang="en-US" sz="1800" dirty="0">
                <a:solidFill>
                  <a:srgbClr val="333333"/>
                </a:solidFill>
                <a:latin typeface="inter-regular"/>
              </a:rPr>
              <a:t>Machine Learning</a:t>
            </a:r>
          </a:p>
          <a:p>
            <a:endParaRPr lang="en-US" sz="1800" b="0" i="0" dirty="0">
              <a:solidFill>
                <a:srgbClr val="333333"/>
              </a:solidFill>
              <a:effectLst/>
              <a:latin typeface="inter-regular"/>
            </a:endParaRPr>
          </a:p>
          <a:p>
            <a:r>
              <a:rPr lang="en-US" sz="1800" dirty="0">
                <a:solidFill>
                  <a:srgbClr val="333333"/>
                </a:solidFill>
                <a:latin typeface="inter-regular"/>
              </a:rPr>
              <a:t>Platform – Google </a:t>
            </a:r>
            <a:r>
              <a:rPr lang="en-US" sz="1800" dirty="0" err="1">
                <a:solidFill>
                  <a:srgbClr val="333333"/>
                </a:solidFill>
                <a:latin typeface="inter-regular"/>
              </a:rPr>
              <a:t>Colab</a:t>
            </a:r>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US" sz="1800" dirty="0"/>
          </a:p>
        </p:txBody>
      </p:sp>
      <p:sp>
        <p:nvSpPr>
          <p:cNvPr id="3" name="Text Placeholder 2">
            <a:extLst>
              <a:ext uri="{FF2B5EF4-FFF2-40B4-BE49-F238E27FC236}">
                <a16:creationId xmlns:a16="http://schemas.microsoft.com/office/drawing/2014/main" id="{A1CF3336-D794-43B5-A05A-356BE461CEE0}"/>
              </a:ext>
            </a:extLst>
          </p:cNvPr>
          <p:cNvSpPr>
            <a:spLocks noGrp="1"/>
          </p:cNvSpPr>
          <p:nvPr>
            <p:ph type="body" idx="2"/>
          </p:nvPr>
        </p:nvSpPr>
        <p:spPr/>
        <p:txBody>
          <a:bodyPr/>
          <a:lstStyle/>
          <a:p>
            <a:endParaRPr lang="en-US" dirty="0"/>
          </a:p>
        </p:txBody>
      </p:sp>
      <p:sp>
        <p:nvSpPr>
          <p:cNvPr id="4" name="Title 3">
            <a:extLst>
              <a:ext uri="{FF2B5EF4-FFF2-40B4-BE49-F238E27FC236}">
                <a16:creationId xmlns:a16="http://schemas.microsoft.com/office/drawing/2014/main" id="{687CFA7A-F424-AAA5-B56D-6776D49F440E}"/>
              </a:ext>
            </a:extLst>
          </p:cNvPr>
          <p:cNvSpPr>
            <a:spLocks noGrp="1"/>
          </p:cNvSpPr>
          <p:nvPr>
            <p:ph type="title"/>
          </p:nvPr>
        </p:nvSpPr>
        <p:spPr/>
        <p:txBody>
          <a:bodyPr/>
          <a:lstStyle/>
          <a:p>
            <a:r>
              <a:rPr lang="en-US" sz="4000" dirty="0">
                <a:solidFill>
                  <a:schemeClr val="accent2"/>
                </a:solidFill>
              </a:rPr>
              <a:t>TECH STACK</a:t>
            </a:r>
          </a:p>
        </p:txBody>
      </p:sp>
      <p:pic>
        <p:nvPicPr>
          <p:cNvPr id="6" name="Picture 5">
            <a:extLst>
              <a:ext uri="{FF2B5EF4-FFF2-40B4-BE49-F238E27FC236}">
                <a16:creationId xmlns:a16="http://schemas.microsoft.com/office/drawing/2014/main" id="{AF40B74A-E309-A186-9F1B-002CEFB585EF}"/>
              </a:ext>
            </a:extLst>
          </p:cNvPr>
          <p:cNvPicPr>
            <a:picLocks noChangeAspect="1"/>
          </p:cNvPicPr>
          <p:nvPr/>
        </p:nvPicPr>
        <p:blipFill>
          <a:blip r:embed="rId2"/>
          <a:stretch>
            <a:fillRect/>
          </a:stretch>
        </p:blipFill>
        <p:spPr>
          <a:xfrm>
            <a:off x="4808487" y="1496770"/>
            <a:ext cx="3679031" cy="2819732"/>
          </a:xfrm>
          <a:prstGeom prst="rect">
            <a:avLst/>
          </a:prstGeom>
        </p:spPr>
      </p:pic>
    </p:spTree>
    <p:extLst>
      <p:ext uri="{BB962C8B-B14F-4D97-AF65-F5344CB8AC3E}">
        <p14:creationId xmlns:p14="http://schemas.microsoft.com/office/powerpoint/2010/main" val="277796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29F6-4A21-226F-59C5-9F741C09C639}"/>
              </a:ext>
            </a:extLst>
          </p:cNvPr>
          <p:cNvSpPr>
            <a:spLocks noGrp="1"/>
          </p:cNvSpPr>
          <p:nvPr>
            <p:ph type="title"/>
          </p:nvPr>
        </p:nvSpPr>
        <p:spPr>
          <a:xfrm>
            <a:off x="923549" y="1631867"/>
            <a:ext cx="2190900" cy="447600"/>
          </a:xfrm>
        </p:spPr>
        <p:txBody>
          <a:bodyPr/>
          <a:lstStyle/>
          <a:p>
            <a:r>
              <a:rPr lang="en-US" dirty="0"/>
              <a:t>Free GPU access</a:t>
            </a:r>
          </a:p>
        </p:txBody>
      </p:sp>
      <p:sp>
        <p:nvSpPr>
          <p:cNvPr id="3" name="Subtitle 2">
            <a:extLst>
              <a:ext uri="{FF2B5EF4-FFF2-40B4-BE49-F238E27FC236}">
                <a16:creationId xmlns:a16="http://schemas.microsoft.com/office/drawing/2014/main" id="{60A2873F-66A1-C689-5112-7E0870F41C01}"/>
              </a:ext>
            </a:extLst>
          </p:cNvPr>
          <p:cNvSpPr>
            <a:spLocks noGrp="1"/>
          </p:cNvSpPr>
          <p:nvPr>
            <p:ph type="subTitle" idx="1"/>
          </p:nvPr>
        </p:nvSpPr>
        <p:spPr>
          <a:xfrm>
            <a:off x="728002" y="2115393"/>
            <a:ext cx="3122478" cy="564300"/>
          </a:xfrm>
        </p:spPr>
        <p:txBody>
          <a:bodyPr/>
          <a:lstStyle/>
          <a:p>
            <a:pPr algn="l"/>
            <a:r>
              <a:rPr lang="en-US" dirty="0"/>
              <a:t>       Valuable for projects that involve deep-learning and have large datasets.</a:t>
            </a:r>
          </a:p>
        </p:txBody>
      </p:sp>
      <p:sp>
        <p:nvSpPr>
          <p:cNvPr id="4" name="Title 3">
            <a:extLst>
              <a:ext uri="{FF2B5EF4-FFF2-40B4-BE49-F238E27FC236}">
                <a16:creationId xmlns:a16="http://schemas.microsoft.com/office/drawing/2014/main" id="{000F5892-663F-AA31-4C54-6B1CFB8A4C30}"/>
              </a:ext>
            </a:extLst>
          </p:cNvPr>
          <p:cNvSpPr>
            <a:spLocks noGrp="1"/>
          </p:cNvSpPr>
          <p:nvPr>
            <p:ph type="title" idx="2"/>
          </p:nvPr>
        </p:nvSpPr>
        <p:spPr>
          <a:xfrm>
            <a:off x="1002131" y="3244670"/>
            <a:ext cx="2190900" cy="447600"/>
          </a:xfrm>
        </p:spPr>
        <p:txBody>
          <a:bodyPr/>
          <a:lstStyle/>
          <a:p>
            <a:r>
              <a:rPr lang="en-US" dirty="0"/>
              <a:t>Integrate and test</a:t>
            </a:r>
          </a:p>
        </p:txBody>
      </p:sp>
      <p:sp>
        <p:nvSpPr>
          <p:cNvPr id="5" name="Subtitle 4">
            <a:extLst>
              <a:ext uri="{FF2B5EF4-FFF2-40B4-BE49-F238E27FC236}">
                <a16:creationId xmlns:a16="http://schemas.microsoft.com/office/drawing/2014/main" id="{45FBC11B-A0F5-9DBB-19B2-CCBB08CC60CC}"/>
              </a:ext>
            </a:extLst>
          </p:cNvPr>
          <p:cNvSpPr>
            <a:spLocks noGrp="1"/>
          </p:cNvSpPr>
          <p:nvPr>
            <p:ph type="subTitle" idx="3"/>
          </p:nvPr>
        </p:nvSpPr>
        <p:spPr>
          <a:xfrm>
            <a:off x="635133" y="3692270"/>
            <a:ext cx="2767731" cy="744593"/>
          </a:xfrm>
        </p:spPr>
        <p:txBody>
          <a:bodyPr/>
          <a:lstStyle/>
          <a:p>
            <a:pPr algn="l"/>
            <a:r>
              <a:rPr lang="en-US" dirty="0"/>
              <a:t>       Combine all the code, train and test the model .</a:t>
            </a:r>
          </a:p>
          <a:p>
            <a:pPr algn="l"/>
            <a:endParaRPr lang="en-US" dirty="0"/>
          </a:p>
        </p:txBody>
      </p:sp>
      <p:sp>
        <p:nvSpPr>
          <p:cNvPr id="6" name="Title 5">
            <a:extLst>
              <a:ext uri="{FF2B5EF4-FFF2-40B4-BE49-F238E27FC236}">
                <a16:creationId xmlns:a16="http://schemas.microsoft.com/office/drawing/2014/main" id="{1CF3FD7A-1318-ABA6-1BCF-F8F9BDFA2D79}"/>
              </a:ext>
            </a:extLst>
          </p:cNvPr>
          <p:cNvSpPr>
            <a:spLocks noGrp="1"/>
          </p:cNvSpPr>
          <p:nvPr>
            <p:ph type="title" idx="4"/>
          </p:nvPr>
        </p:nvSpPr>
        <p:spPr>
          <a:xfrm>
            <a:off x="5715300" y="1631867"/>
            <a:ext cx="2190900" cy="447600"/>
          </a:xfrm>
        </p:spPr>
        <p:txBody>
          <a:bodyPr/>
          <a:lstStyle/>
          <a:p>
            <a:r>
              <a:rPr lang="en-US" dirty="0"/>
              <a:t>  Code</a:t>
            </a:r>
          </a:p>
        </p:txBody>
      </p:sp>
      <p:sp>
        <p:nvSpPr>
          <p:cNvPr id="7" name="Subtitle 6">
            <a:extLst>
              <a:ext uri="{FF2B5EF4-FFF2-40B4-BE49-F238E27FC236}">
                <a16:creationId xmlns:a16="http://schemas.microsoft.com/office/drawing/2014/main" id="{B9BE2372-B4AF-27BA-0FDB-5F993792E64E}"/>
              </a:ext>
            </a:extLst>
          </p:cNvPr>
          <p:cNvSpPr>
            <a:spLocks noGrp="1"/>
          </p:cNvSpPr>
          <p:nvPr>
            <p:ph type="subTitle" idx="5"/>
          </p:nvPr>
        </p:nvSpPr>
        <p:spPr>
          <a:xfrm>
            <a:off x="5715300" y="2091467"/>
            <a:ext cx="2190900" cy="564300"/>
          </a:xfrm>
        </p:spPr>
        <p:txBody>
          <a:bodyPr/>
          <a:lstStyle/>
          <a:p>
            <a:r>
              <a:rPr lang="en-US" dirty="0"/>
              <a:t>Implementing </a:t>
            </a:r>
          </a:p>
          <a:p>
            <a:r>
              <a:rPr lang="en-US" dirty="0"/>
              <a:t>Python code</a:t>
            </a:r>
          </a:p>
        </p:txBody>
      </p:sp>
      <p:sp>
        <p:nvSpPr>
          <p:cNvPr id="8" name="Title 7">
            <a:extLst>
              <a:ext uri="{FF2B5EF4-FFF2-40B4-BE49-F238E27FC236}">
                <a16:creationId xmlns:a16="http://schemas.microsoft.com/office/drawing/2014/main" id="{FE66F7A0-AF70-1CF4-8C64-8966A6D0E012}"/>
              </a:ext>
            </a:extLst>
          </p:cNvPr>
          <p:cNvSpPr>
            <a:spLocks noGrp="1"/>
          </p:cNvSpPr>
          <p:nvPr>
            <p:ph type="title" idx="6"/>
          </p:nvPr>
        </p:nvSpPr>
        <p:spPr>
          <a:xfrm>
            <a:off x="5838675" y="3503719"/>
            <a:ext cx="2190900" cy="447600"/>
          </a:xfrm>
        </p:spPr>
        <p:txBody>
          <a:bodyPr/>
          <a:lstStyle/>
          <a:p>
            <a:r>
              <a:rPr lang="en-US" dirty="0"/>
              <a:t>Pre-installed Libraries</a:t>
            </a:r>
          </a:p>
        </p:txBody>
      </p:sp>
      <p:sp>
        <p:nvSpPr>
          <p:cNvPr id="9" name="Subtitle 8">
            <a:extLst>
              <a:ext uri="{FF2B5EF4-FFF2-40B4-BE49-F238E27FC236}">
                <a16:creationId xmlns:a16="http://schemas.microsoft.com/office/drawing/2014/main" id="{2404BA2C-EA6F-6F68-5412-E320944D169C}"/>
              </a:ext>
            </a:extLst>
          </p:cNvPr>
          <p:cNvSpPr>
            <a:spLocks noGrp="1"/>
          </p:cNvSpPr>
          <p:nvPr>
            <p:ph type="subTitle" idx="7"/>
          </p:nvPr>
        </p:nvSpPr>
        <p:spPr>
          <a:xfrm>
            <a:off x="5379245" y="3923984"/>
            <a:ext cx="2650330" cy="564300"/>
          </a:xfrm>
        </p:spPr>
        <p:txBody>
          <a:bodyPr/>
          <a:lstStyle/>
          <a:p>
            <a:r>
              <a:rPr lang="en-US" dirty="0"/>
              <a:t>       Saves time on environment setup.</a:t>
            </a:r>
          </a:p>
        </p:txBody>
      </p:sp>
      <p:sp>
        <p:nvSpPr>
          <p:cNvPr id="10" name="Title 9">
            <a:extLst>
              <a:ext uri="{FF2B5EF4-FFF2-40B4-BE49-F238E27FC236}">
                <a16:creationId xmlns:a16="http://schemas.microsoft.com/office/drawing/2014/main" id="{C6E33704-DE2D-BCD7-0877-B425316CDDAF}"/>
              </a:ext>
            </a:extLst>
          </p:cNvPr>
          <p:cNvSpPr>
            <a:spLocks noGrp="1"/>
          </p:cNvSpPr>
          <p:nvPr>
            <p:ph type="title" idx="8"/>
          </p:nvPr>
        </p:nvSpPr>
        <p:spPr/>
        <p:txBody>
          <a:bodyPr/>
          <a:lstStyle/>
          <a:p>
            <a:r>
              <a:rPr lang="en-US" dirty="0"/>
              <a:t>Why we are using Google </a:t>
            </a:r>
            <a:r>
              <a:rPr lang="en-US" dirty="0" err="1"/>
              <a:t>Colab</a:t>
            </a:r>
            <a:r>
              <a:rPr lang="en-US" dirty="0"/>
              <a:t>?</a:t>
            </a:r>
            <a:br>
              <a:rPr lang="en-US" dirty="0"/>
            </a:br>
            <a:endParaRPr lang="en-US" dirty="0"/>
          </a:p>
        </p:txBody>
      </p:sp>
    </p:spTree>
    <p:extLst>
      <p:ext uri="{BB962C8B-B14F-4D97-AF65-F5344CB8AC3E}">
        <p14:creationId xmlns:p14="http://schemas.microsoft.com/office/powerpoint/2010/main" val="366916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445847-8664-E126-DD61-5A8EFA828E16}"/>
              </a:ext>
            </a:extLst>
          </p:cNvPr>
          <p:cNvSpPr>
            <a:spLocks noGrp="1"/>
          </p:cNvSpPr>
          <p:nvPr>
            <p:ph type="subTitle" idx="1"/>
          </p:nvPr>
        </p:nvSpPr>
        <p:spPr>
          <a:xfrm>
            <a:off x="0" y="1279730"/>
            <a:ext cx="4093057" cy="2992232"/>
          </a:xfrm>
        </p:spPr>
        <p:txBody>
          <a:bodyPr/>
          <a:lstStyle/>
          <a:p>
            <a:r>
              <a:rPr lang="en-US" sz="1400" b="0" i="0" dirty="0">
                <a:solidFill>
                  <a:srgbClr val="32325D"/>
                </a:solidFill>
                <a:effectLst/>
                <a:latin typeface="proxima-nova"/>
              </a:rPr>
              <a:t>        Machine Learning is a subfield of AI that focuses on the development of algorithms and statistical models that enable computer system to learn and improve their performance on a specific task over                                                                                         time without being explicitly programmed.</a:t>
            </a:r>
          </a:p>
          <a:p>
            <a:endParaRPr lang="en-US" sz="1400" b="0" i="0" dirty="0">
              <a:solidFill>
                <a:srgbClr val="32325D"/>
              </a:solidFill>
              <a:effectLst/>
              <a:latin typeface="proxima-nova"/>
            </a:endParaRPr>
          </a:p>
          <a:p>
            <a:r>
              <a:rPr lang="en-US" sz="1400" dirty="0">
                <a:solidFill>
                  <a:srgbClr val="32325D"/>
                </a:solidFill>
                <a:latin typeface="proxima-nova"/>
              </a:rPr>
              <a:t>        It involves the analysis of data to discover patterns, make predictions or automate decision-making which makes it a powerful tool for various applications. </a:t>
            </a:r>
            <a:endParaRPr lang="en-US" sz="1400" b="0" i="0" dirty="0">
              <a:solidFill>
                <a:srgbClr val="32325D"/>
              </a:solidFill>
              <a:effectLst/>
              <a:latin typeface="proxima-nova"/>
            </a:endParaRPr>
          </a:p>
          <a:p>
            <a:endParaRPr lang="en-US" sz="1400" dirty="0"/>
          </a:p>
        </p:txBody>
      </p:sp>
      <p:sp>
        <p:nvSpPr>
          <p:cNvPr id="3" name="Title 2">
            <a:extLst>
              <a:ext uri="{FF2B5EF4-FFF2-40B4-BE49-F238E27FC236}">
                <a16:creationId xmlns:a16="http://schemas.microsoft.com/office/drawing/2014/main" id="{E60C244B-80A8-D4B6-A75B-40D9D89EFEFE}"/>
              </a:ext>
            </a:extLst>
          </p:cNvPr>
          <p:cNvSpPr>
            <a:spLocks noGrp="1"/>
          </p:cNvSpPr>
          <p:nvPr>
            <p:ph type="ctrTitle"/>
          </p:nvPr>
        </p:nvSpPr>
        <p:spPr>
          <a:xfrm>
            <a:off x="387920" y="411480"/>
            <a:ext cx="3720000" cy="694944"/>
          </a:xfrm>
        </p:spPr>
        <p:txBody>
          <a:bodyPr/>
          <a:lstStyle/>
          <a:p>
            <a:r>
              <a:rPr lang="en-US" sz="3600" dirty="0"/>
              <a:t>Machine Learning</a:t>
            </a:r>
          </a:p>
        </p:txBody>
      </p:sp>
      <p:pic>
        <p:nvPicPr>
          <p:cNvPr id="15" name="Picture 14">
            <a:extLst>
              <a:ext uri="{FF2B5EF4-FFF2-40B4-BE49-F238E27FC236}">
                <a16:creationId xmlns:a16="http://schemas.microsoft.com/office/drawing/2014/main" id="{98B8BB3A-AAD9-3AE1-5E38-A20D150DA97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53202" y="728661"/>
            <a:ext cx="4012192" cy="3543301"/>
          </a:xfrm>
          <a:prstGeom prst="rect">
            <a:avLst/>
          </a:prstGeom>
        </p:spPr>
      </p:pic>
    </p:spTree>
    <p:extLst>
      <p:ext uri="{BB962C8B-B14F-4D97-AF65-F5344CB8AC3E}">
        <p14:creationId xmlns:p14="http://schemas.microsoft.com/office/powerpoint/2010/main" val="337518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626E-0846-9C6F-7F1F-0FF407FBB284}"/>
              </a:ext>
            </a:extLst>
          </p:cNvPr>
          <p:cNvSpPr>
            <a:spLocks noGrp="1"/>
          </p:cNvSpPr>
          <p:nvPr>
            <p:ph type="title"/>
          </p:nvPr>
        </p:nvSpPr>
        <p:spPr>
          <a:xfrm>
            <a:off x="4900258" y="1298448"/>
            <a:ext cx="4035300" cy="2734056"/>
          </a:xfrm>
        </p:spPr>
        <p:txBody>
          <a:bodyPr/>
          <a:lstStyle/>
          <a:p>
            <a:pPr algn="l"/>
            <a:br>
              <a:rPr lang="en-US" sz="1500" b="1" i="0" dirty="0">
                <a:solidFill>
                  <a:schemeClr val="accent6"/>
                </a:solidFill>
                <a:effectLst/>
                <a:latin typeface="Söhne"/>
              </a:rPr>
            </a:br>
            <a:r>
              <a:rPr lang="en-US" sz="1400" b="0" i="0" dirty="0">
                <a:solidFill>
                  <a:schemeClr val="accent6"/>
                </a:solidFill>
                <a:effectLst/>
                <a:latin typeface="Montserrat" panose="00000500000000000000" pitchFamily="2" charset="0"/>
              </a:rPr>
              <a:t>In</a:t>
            </a:r>
            <a:r>
              <a:rPr lang="en-US" sz="1600" dirty="0">
                <a:solidFill>
                  <a:schemeClr val="accent6"/>
                </a:solidFill>
                <a:latin typeface="Montserrat" panose="00000500000000000000" pitchFamily="2" charset="0"/>
              </a:rPr>
              <a:t> </a:t>
            </a:r>
            <a:r>
              <a:rPr lang="en-US" sz="1400" b="0" dirty="0">
                <a:solidFill>
                  <a:schemeClr val="accent6"/>
                </a:solidFill>
                <a:latin typeface="Montserrat" panose="00000500000000000000" pitchFamily="2" charset="0"/>
              </a:rPr>
              <a:t>machine learning, datasets are essential for training, testing, and evaluating models.</a:t>
            </a:r>
            <a:br>
              <a:rPr lang="en-US" sz="1400" b="0" dirty="0">
                <a:solidFill>
                  <a:schemeClr val="accent6"/>
                </a:solidFill>
                <a:latin typeface="Montserrat" panose="00000500000000000000" pitchFamily="2" charset="0"/>
              </a:rPr>
            </a:br>
            <a:br>
              <a:rPr lang="en-US" sz="1400" b="0" dirty="0">
                <a:solidFill>
                  <a:schemeClr val="accent6"/>
                </a:solidFill>
                <a:latin typeface="Montserrat" panose="00000500000000000000" pitchFamily="2" charset="0"/>
              </a:rPr>
            </a:br>
            <a:r>
              <a:rPr lang="en-US" sz="1400" b="0" dirty="0">
                <a:solidFill>
                  <a:schemeClr val="accent6"/>
                </a:solidFill>
                <a:latin typeface="Montserrat" panose="00000500000000000000" pitchFamily="2" charset="0"/>
              </a:rPr>
              <a:t>It consist of collections of data samples, where each sample typically include input features  and corresponding labels for supervised learning and target values. </a:t>
            </a:r>
            <a:br>
              <a:rPr lang="en-US" sz="1400" b="0" i="0" dirty="0">
                <a:solidFill>
                  <a:srgbClr val="D1D5DB"/>
                </a:solidFill>
                <a:effectLst/>
                <a:latin typeface="Montserrat" panose="00000500000000000000" pitchFamily="2" charset="0"/>
              </a:rPr>
            </a:br>
            <a:endParaRPr lang="en-US" sz="1400" b="0" dirty="0">
              <a:latin typeface="Montserrat" panose="00000500000000000000" pitchFamily="2" charset="0"/>
            </a:endParaRPr>
          </a:p>
        </p:txBody>
      </p:sp>
      <p:sp>
        <p:nvSpPr>
          <p:cNvPr id="3" name="Title 2">
            <a:extLst>
              <a:ext uri="{FF2B5EF4-FFF2-40B4-BE49-F238E27FC236}">
                <a16:creationId xmlns:a16="http://schemas.microsoft.com/office/drawing/2014/main" id="{27F56282-C032-2E3B-9923-712746BC9927}"/>
              </a:ext>
            </a:extLst>
          </p:cNvPr>
          <p:cNvSpPr>
            <a:spLocks noGrp="1"/>
          </p:cNvSpPr>
          <p:nvPr>
            <p:ph type="title" idx="2"/>
          </p:nvPr>
        </p:nvSpPr>
        <p:spPr>
          <a:xfrm>
            <a:off x="5129784" y="572651"/>
            <a:ext cx="3236976" cy="908678"/>
          </a:xfrm>
        </p:spPr>
        <p:txBody>
          <a:bodyPr/>
          <a:lstStyle/>
          <a:p>
            <a:r>
              <a:rPr lang="en-US" sz="3000" dirty="0"/>
              <a:t>Datasets in Machine Learning</a:t>
            </a:r>
          </a:p>
        </p:txBody>
      </p:sp>
      <p:pic>
        <p:nvPicPr>
          <p:cNvPr id="5" name="Picture 4">
            <a:extLst>
              <a:ext uri="{FF2B5EF4-FFF2-40B4-BE49-F238E27FC236}">
                <a16:creationId xmlns:a16="http://schemas.microsoft.com/office/drawing/2014/main" id="{D09EDA5C-B253-8D4D-6BF3-4738DCF13D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296" y="1161288"/>
            <a:ext cx="4334256" cy="2803610"/>
          </a:xfrm>
          <a:prstGeom prst="rect">
            <a:avLst/>
          </a:prstGeom>
        </p:spPr>
      </p:pic>
    </p:spTree>
    <p:extLst>
      <p:ext uri="{BB962C8B-B14F-4D97-AF65-F5344CB8AC3E}">
        <p14:creationId xmlns:p14="http://schemas.microsoft.com/office/powerpoint/2010/main" val="57503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B88B-F8D4-A709-40EA-52C10C517DFC}"/>
              </a:ext>
            </a:extLst>
          </p:cNvPr>
          <p:cNvSpPr>
            <a:spLocks noGrp="1"/>
          </p:cNvSpPr>
          <p:nvPr>
            <p:ph type="title"/>
          </p:nvPr>
        </p:nvSpPr>
        <p:spPr>
          <a:xfrm>
            <a:off x="596975" y="655215"/>
            <a:ext cx="7894953" cy="3796864"/>
          </a:xfrm>
        </p:spPr>
        <p:txBody>
          <a:bodyPr/>
          <a:lstStyle/>
          <a:p>
            <a:r>
              <a:rPr lang="en-US" dirty="0"/>
              <a:t>Research Area</a:t>
            </a:r>
            <a:br>
              <a:rPr lang="en-US" dirty="0"/>
            </a:br>
            <a:br>
              <a:rPr lang="en-US" dirty="0"/>
            </a:br>
            <a:r>
              <a:rPr lang="en-US" sz="2000" b="0" dirty="0">
                <a:latin typeface="Montserrat" panose="00000500000000000000" pitchFamily="2" charset="0"/>
              </a:rPr>
              <a:t>While we are making a Heart Stroke Prediction Machine Learning Model we have several areas for research like Medical Data Analysis, Feature Engineering, Predictive Modelling, Deep Learning for Medical Field, Early Warning Systems, Cross-Domain Transfer Learning and Patient Engagement and Education. We can go with any of them for Research as all are important for both medical &amp; engineering field. </a:t>
            </a:r>
            <a:br>
              <a:rPr lang="en-US" sz="2000" dirty="0">
                <a:latin typeface="Montserrat" panose="00000500000000000000" pitchFamily="2" charset="0"/>
              </a:rPr>
            </a:br>
            <a:endParaRPr lang="en-US" sz="2000" dirty="0">
              <a:latin typeface="Montserrat" panose="00000500000000000000" pitchFamily="2" charset="0"/>
            </a:endParaRPr>
          </a:p>
        </p:txBody>
      </p:sp>
    </p:spTree>
    <p:extLst>
      <p:ext uri="{BB962C8B-B14F-4D97-AF65-F5344CB8AC3E}">
        <p14:creationId xmlns:p14="http://schemas.microsoft.com/office/powerpoint/2010/main" val="1931538621"/>
      </p:ext>
    </p:extLst>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517</Words>
  <Application>Microsoft Office PowerPoint</Application>
  <PresentationFormat>On-screen Show (16:9)</PresentationFormat>
  <Paragraphs>69</Paragraphs>
  <Slides>13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inter-regular</vt:lpstr>
      <vt:lpstr>Montserrat</vt:lpstr>
      <vt:lpstr>proxima-nova</vt:lpstr>
      <vt:lpstr>Sarala</vt:lpstr>
      <vt:lpstr>Söhne</vt:lpstr>
      <vt:lpstr>Work Sans Regular</vt:lpstr>
      <vt:lpstr>Final Project Proposal by Slidesgo</vt:lpstr>
      <vt:lpstr>FINAL YEAR PROJECT PROPOSAL</vt:lpstr>
      <vt:lpstr>TABLE OF CONTENTS</vt:lpstr>
      <vt:lpstr>ABOUT THE PROJECT</vt:lpstr>
      <vt:lpstr>WHAT WE ARE WORKING ON</vt:lpstr>
      <vt:lpstr>TECH STACK</vt:lpstr>
      <vt:lpstr>Free GPU access</vt:lpstr>
      <vt:lpstr>Machine Learning</vt:lpstr>
      <vt:lpstr> In machine learning, datasets are essential for training, testing, and evaluating models.  It consist of collections of data samples, where each sample typically include input features  and corresponding labels for supervised learning and target values.  </vt:lpstr>
      <vt:lpstr>Research Area  While we are making a Heart Stroke Prediction Machine Learning Model we have several areas for research like Medical Data Analysis, Feature Engineering, Predictive Modelling, Deep Learning for Medical Field, Early Warning Systems, Cross-Domain Transfer Learning and Patient Engagement and Education. We can go with any of them for Research as all are important for both medical &amp; engineering field.  </vt:lpstr>
      <vt:lpstr>PROJECT GOALS</vt:lpstr>
      <vt:lpstr>MONTHLY TIMELINE</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Aniket Gupta</dc:creator>
  <cp:lastModifiedBy>Muskan Sharma</cp:lastModifiedBy>
  <cp:revision>3</cp:revision>
  <dcterms:modified xsi:type="dcterms:W3CDTF">2023-09-20T18:10:09Z</dcterms:modified>
</cp:coreProperties>
</file>